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2" r:id="rId3"/>
    <p:sldId id="267" r:id="rId4"/>
    <p:sldId id="268" r:id="rId5"/>
    <p:sldId id="269" r:id="rId6"/>
    <p:sldId id="270" r:id="rId7"/>
    <p:sldId id="271" r:id="rId8"/>
    <p:sldId id="282" r:id="rId9"/>
    <p:sldId id="273" r:id="rId10"/>
    <p:sldId id="283" r:id="rId11"/>
    <p:sldId id="281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275" r:id="rId29"/>
    <p:sldId id="288" r:id="rId30"/>
    <p:sldId id="289" r:id="rId31"/>
    <p:sldId id="290" r:id="rId32"/>
    <p:sldId id="312" r:id="rId33"/>
    <p:sldId id="313" r:id="rId34"/>
    <p:sldId id="314" r:id="rId35"/>
    <p:sldId id="315" r:id="rId36"/>
    <p:sldId id="276" r:id="rId37"/>
    <p:sldId id="292" r:id="rId38"/>
    <p:sldId id="293" r:id="rId39"/>
    <p:sldId id="296" r:id="rId40"/>
    <p:sldId id="277" r:id="rId41"/>
    <p:sldId id="333" r:id="rId42"/>
    <p:sldId id="266" r:id="rId4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56641" autoAdjust="0"/>
  </p:normalViewPr>
  <p:slideViewPr>
    <p:cSldViewPr snapToGrid="0">
      <p:cViewPr>
        <p:scale>
          <a:sx n="53" d="100"/>
          <a:sy n="53" d="100"/>
        </p:scale>
        <p:origin x="558" y="21"/>
      </p:cViewPr>
      <p:guideLst/>
    </p:cSldViewPr>
  </p:slideViewPr>
  <p:outlineViewPr>
    <p:cViewPr>
      <p:scale>
        <a:sx n="33" d="100"/>
        <a:sy n="33" d="100"/>
      </p:scale>
      <p:origin x="0" y="-677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8D0B-FD58-4B51-BE56-99E30CFBC4E2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813F8-B084-472A-A934-1C06737A92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76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F183F-797E-44D1-9D9F-8E18B55FBDEB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577"/>
            <a:ext cx="560832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1A7E-F88C-41DA-BC51-81D305E2F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1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6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Enroll in classes differently</a:t>
            </a:r>
          </a:p>
          <a:p>
            <a:r>
              <a:rPr lang="en-US" dirty="0" smtClean="0"/>
              <a:t>Separate transcripts</a:t>
            </a:r>
          </a:p>
          <a:p>
            <a:r>
              <a:rPr lang="en-US" dirty="0" smtClean="0"/>
              <a:t>Much</a:t>
            </a:r>
            <a:r>
              <a:rPr lang="en-US" baseline="0" dirty="0" smtClean="0"/>
              <a:t> of the student information is separated by these two careers – so those working with the data need to be mindful. 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7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88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name can be verified</a:t>
            </a:r>
            <a:r>
              <a:rPr lang="en-US" baseline="0" dirty="0" smtClean="0"/>
              <a:t> but not updated in self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35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36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62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51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only have the option of adding</a:t>
            </a:r>
            <a:r>
              <a:rPr lang="en-US" baseline="0" dirty="0" smtClean="0"/>
              <a:t> an ethnic background if you select Hispanic/Latino=yes, or Ethnicity = American Indian or Alaska Native (list of tribes), Asian or Native Hawaiian or Pacific Islander.</a:t>
            </a:r>
          </a:p>
          <a:p>
            <a:r>
              <a:rPr lang="en-US" baseline="0" dirty="0" smtClean="0"/>
              <a:t>Good page to demo – responsiveness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99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see the “Do Not” circle</a:t>
            </a:r>
            <a:r>
              <a:rPr lang="en-US" baseline="0" dirty="0" smtClean="0"/>
              <a:t> it means the student has as least one FERPA restriction.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08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students will see Service Indicators</a:t>
            </a:r>
            <a:r>
              <a:rPr lang="en-US" baseline="0" dirty="0" smtClean="0"/>
              <a:t> (holds) or other tasks they need to complete. Click on the line item to see details about the task.  </a:t>
            </a:r>
            <a:r>
              <a:rPr lang="en-US" baseline="0" dirty="0" smtClean="0"/>
              <a:t>We have provided contact information in the details of the hold.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to Teaching and Learning Days. Clark is engaged in 3 system-level changes including “successfully implementing ctcLink”  Today’s session focuses on both change and readiness – because having information and seeing the system helps to reduce anxiety and provide you with information to be ready for our transformation to PeopleSoft.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55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25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be able to see all the schools they are enrolled at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You can see any waitlisted or dropped classes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98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4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0" dirty="0" smtClean="0"/>
              <a:t> primary ways to add classes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Browse the course catalog for a class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Add from Requirements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Add from Planner *** preferred method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errors may be not meeting an enrollment requirement, a time conflict, full class, etc.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 = hyperlink to see details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1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SBCTC has set up Activity Guides for some processes.  This walks students through the steps they need to complete.</a:t>
            </a:r>
            <a:r>
              <a:rPr lang="en-US" baseline="0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48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80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94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indicate</a:t>
            </a:r>
            <a:r>
              <a:rPr lang="en-US" baseline="0" dirty="0" smtClean="0"/>
              <a:t> what degree or certificate they are working on at Clark.  </a:t>
            </a:r>
          </a:p>
          <a:p>
            <a:r>
              <a:rPr lang="en-US" baseline="0" dirty="0" smtClean="0"/>
              <a:t>They will then have the requirements for that degree.</a:t>
            </a:r>
          </a:p>
          <a:p>
            <a:r>
              <a:rPr lang="en-US" baseline="0" dirty="0" smtClean="0"/>
              <a:t>From those requirements they will work with their advisor to create their plan – the equivalent of the current ed plan.</a:t>
            </a:r>
          </a:p>
          <a:p>
            <a:r>
              <a:rPr lang="en-US" baseline="0" dirty="0" smtClean="0"/>
              <a:t>Yes students can go in and rearrange their plan at any time and disregard any advice from advisors.  Advisors can create a .pdf of the original planner and upload it as an attachment with notes so that it is available for reference.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39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21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filter.</a:t>
            </a:r>
          </a:p>
          <a:p>
            <a:r>
              <a:rPr lang="en-US" dirty="0" smtClean="0"/>
              <a:t>List all courses planned, in progress and taken.  If taken it provides the grade.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8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 session – What to Expect</a:t>
            </a:r>
            <a:r>
              <a:rPr lang="en-US" baseline="0" dirty="0" smtClean="0"/>
              <a:t> in ctcLink, a student focus.</a:t>
            </a:r>
          </a:p>
          <a:p>
            <a:r>
              <a:rPr lang="en-US" baseline="0" dirty="0" smtClean="0"/>
              <a:t>Tomorrow at 11am I will be introducing the college to PeopleSoft and what it looks like for an employee.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72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64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Stanley</a:t>
            </a:r>
            <a:r>
              <a:rPr lang="en-US" baseline="0" dirty="0" smtClean="0"/>
              <a:t> 201420988 (student services center – fav) DOB 01/01/1982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25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save as a .pdf </a:t>
            </a:r>
          </a:p>
          <a:p>
            <a:r>
              <a:rPr lang="en-US" dirty="0" smtClean="0"/>
              <a:t>What-If</a:t>
            </a:r>
            <a:r>
              <a:rPr lang="en-US" baseline="0" dirty="0" smtClean="0"/>
              <a:t> allows a student or advisor to see how courses would be used if the student changes their program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082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196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can have multiple advisors.</a:t>
            </a:r>
          </a:p>
          <a:p>
            <a:r>
              <a:rPr lang="en-US" baseline="0" dirty="0" smtClean="0"/>
              <a:t>Email is a live link to that email. ? If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33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33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5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Activity Guide.  It walks a student through the process step by step.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61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my preferred name is displayed.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2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3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281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06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8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Groups will receive an email with the link to be able to sign in as a new user. Reminder – write down that PS ID when you see it, or else you will need to call the help desk.  </a:t>
            </a:r>
          </a:p>
          <a:p>
            <a:r>
              <a:rPr lang="en-US" dirty="0" smtClean="0"/>
              <a:t>Students will not access the system until Thursday.  This allows</a:t>
            </a:r>
            <a:r>
              <a:rPr lang="en-US" baseline="0" dirty="0" smtClean="0"/>
              <a:t> time for staff to review student records and enter any data as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0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ways available</a:t>
            </a:r>
            <a:r>
              <a:rPr lang="en-US" baseline="0" dirty="0" smtClean="0"/>
              <a:t> to you to learn about PeopleSoft.  We are in the process of scheduling sessions.  I will talk about these more tomorrow.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will student know what to do?</a:t>
            </a:r>
          </a:p>
          <a:p>
            <a:r>
              <a:rPr lang="en-US" dirty="0" smtClean="0"/>
              <a:t>Beginning of fall term</a:t>
            </a:r>
            <a:r>
              <a:rPr lang="en-US" baseline="0" dirty="0" smtClean="0"/>
              <a:t> we will begin communications to students. At GoLive we will have a variety of resources available.  Discuss the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9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8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the Student Homepage. </a:t>
            </a:r>
            <a:r>
              <a:rPr lang="en-US" dirty="0" smtClean="0"/>
              <a:t>One place</a:t>
            </a:r>
            <a:r>
              <a:rPr lang="en-US" baseline="0" dirty="0" smtClean="0"/>
              <a:t> for students to get all their information in PeopleSoft. This is the new version 9.2 of PeopleSoft Campus Solutions and you are seeing the new fluid interface.</a:t>
            </a:r>
          </a:p>
          <a:p>
            <a:r>
              <a:rPr lang="en-US" baseline="0" dirty="0" smtClean="0"/>
              <a:t>SBCTC Created this Student Homepage and determined what tiles to include.  So if you see PeopleSoft not at a WACTC it may look slightly different.   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8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81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9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56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21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9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5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0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3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2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7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116357"/>
            <a:ext cx="2352403" cy="5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t-uat.peoplesoft-nonprod-aws.ctclink.sbctc.edu/psp/ptuat/EMPLOYEE/EMPL/?cmd=logout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ptprd.ctclink.us/psp/ptprd/EMPLOYEE/EMPL/?cmd=logou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52560" y="4232366"/>
            <a:ext cx="262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2165096"/>
            <a:ext cx="10058400" cy="17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View of Student Center</a:t>
            </a:r>
            <a:endParaRPr lang="en-US" dirty="0"/>
          </a:p>
        </p:txBody>
      </p:sp>
      <p:pic>
        <p:nvPicPr>
          <p:cNvPr id="5" name="Picture 8" descr="C:\Users\jrunyon\Pictures\KimberlyStudent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51" y="0"/>
            <a:ext cx="6616334" cy="692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99" y="2989384"/>
            <a:ext cx="4549180" cy="19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Career – students may have two academic careers</a:t>
            </a:r>
          </a:p>
          <a:p>
            <a:pPr lvl="1"/>
            <a:r>
              <a:rPr lang="en-US" dirty="0" smtClean="0"/>
              <a:t>CNED – Continuing Education</a:t>
            </a:r>
          </a:p>
          <a:p>
            <a:pPr lvl="1"/>
            <a:r>
              <a:rPr lang="en-US" dirty="0" smtClean="0"/>
              <a:t>UGRD – Undergraduate</a:t>
            </a:r>
          </a:p>
          <a:p>
            <a:r>
              <a:rPr lang="en-US" dirty="0" smtClean="0"/>
              <a:t>Student View</a:t>
            </a:r>
          </a:p>
          <a:p>
            <a:pPr lvl="1"/>
            <a:r>
              <a:rPr lang="en-US" dirty="0" smtClean="0"/>
              <a:t>All their institutions and terms are available to the student</a:t>
            </a:r>
          </a:p>
          <a:p>
            <a:pPr lvl="1"/>
            <a:r>
              <a:rPr lang="en-US" dirty="0" smtClean="0"/>
              <a:t>Test scores belong to the student – visible by each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404" y="147323"/>
            <a:ext cx="3158479" cy="2381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05" y="147322"/>
            <a:ext cx="5033047" cy="59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details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266700"/>
            <a:ext cx="8343329" cy="1509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37" y="1776412"/>
            <a:ext cx="77819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Details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7971" y="2160588"/>
            <a:ext cx="6936096" cy="3881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79411"/>
            <a:ext cx="8766460" cy="15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3249"/>
            <a:ext cx="7564218" cy="1557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166939"/>
            <a:ext cx="10021629" cy="44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Contacts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0"/>
            <a:ext cx="8596668" cy="1429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" y="2419350"/>
            <a:ext cx="11744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1"/>
            <a:ext cx="8774921" cy="1781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160589"/>
            <a:ext cx="4124325" cy="389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408" y="2175855"/>
            <a:ext cx="57816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Restrictions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0"/>
            <a:ext cx="8256736" cy="1550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061" y="1930399"/>
            <a:ext cx="5400009" cy="4970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796" y="2691911"/>
            <a:ext cx="1619250" cy="19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7" y="154023"/>
            <a:ext cx="3446691" cy="24886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02" y="428625"/>
            <a:ext cx="7820025" cy="28003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339602" y="3228975"/>
            <a:ext cx="10422183" cy="35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92081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Conference Theme</a:t>
            </a:r>
            <a:br>
              <a:rPr lang="en-US" b="1" dirty="0"/>
            </a:br>
            <a:r>
              <a:rPr lang="en-US" b="1" dirty="0"/>
              <a:t>Guided Pathways: Lea</a:t>
            </a:r>
            <a:r>
              <a:rPr lang="en-US" dirty="0"/>
              <a:t>(r)</a:t>
            </a:r>
            <a:r>
              <a:rPr lang="en-US" b="1" dirty="0"/>
              <a:t>ning</a:t>
            </a:r>
            <a:r>
              <a:rPr lang="en-US" b="1" dirty="0"/>
              <a:t> into future trends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8897"/>
            <a:ext cx="8596668" cy="41924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Our</a:t>
            </a:r>
            <a:r>
              <a:rPr lang="en-US" dirty="0"/>
              <a:t> College is engaging in three (3) system-level changes:  </a:t>
            </a:r>
          </a:p>
          <a:p>
            <a:r>
              <a:rPr lang="en-US" dirty="0"/>
              <a:t>Fostering equitable outcomes  in all of our professional practices;</a:t>
            </a:r>
          </a:p>
          <a:p>
            <a:r>
              <a:rPr lang="en-US" dirty="0"/>
              <a:t>Designing and evaluating Guided Pathways; and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Successfully implementing ctcLink.</a:t>
            </a:r>
          </a:p>
          <a:p>
            <a:pPr marL="0" indent="0">
              <a:buNone/>
            </a:pPr>
            <a:r>
              <a:rPr lang="en-US" dirty="0"/>
              <a:t>These change initiatives require our ability to hone our skills in the following </a:t>
            </a:r>
            <a:r>
              <a:rPr lang="en-US" b="1" dirty="0"/>
              <a:t>Essential Practices</a:t>
            </a:r>
            <a:r>
              <a:rPr lang="en-US" dirty="0"/>
              <a:t>: 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Change</a:t>
            </a:r>
            <a:r>
              <a:rPr lang="en-US" b="1" dirty="0"/>
              <a:t>: </a:t>
            </a:r>
            <a:r>
              <a:rPr lang="en-US" dirty="0"/>
              <a:t>how well we prepare for and adapt to equity-focused changes that occur within the organization and how well we support one another and work together.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Growth</a:t>
            </a:r>
            <a:r>
              <a:rPr lang="en-US" b="1" dirty="0"/>
              <a:t>: </a:t>
            </a:r>
            <a:r>
              <a:rPr lang="en-US" dirty="0"/>
              <a:t>the extent to which we create equitable opportunities to develop and advance both for ourselves and for others at Clark College and our community.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Engagement</a:t>
            </a:r>
            <a:r>
              <a:rPr lang="en-US" b="1" dirty="0"/>
              <a:t>: </a:t>
            </a:r>
            <a:r>
              <a:rPr lang="en-US" dirty="0"/>
              <a:t>the level of emotional and intellectual commitment we have towards our jobs and whether we have the right skills and resources to make a valuable and equitable contribution.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Readiness</a:t>
            </a:r>
            <a:r>
              <a:rPr lang="en-US" b="1" dirty="0"/>
              <a:t>: </a:t>
            </a:r>
            <a:r>
              <a:rPr lang="en-US" dirty="0"/>
              <a:t>the extent to which we have the skills, abilities, willingness, and knowledge to implement change with an intentional focus on equity. 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Goal-setting</a:t>
            </a:r>
            <a:r>
              <a:rPr lang="en-US" b="1" dirty="0"/>
              <a:t>: </a:t>
            </a:r>
            <a:r>
              <a:rPr lang="en-US" dirty="0"/>
              <a:t>how well we know, own and can impact our success and the success of Clark College by connecting our contributions to the overall goals of the College.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356" y="219807"/>
            <a:ext cx="3144715" cy="22947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19" y="79445"/>
            <a:ext cx="3891664" cy="66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my classes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71462"/>
            <a:ext cx="8596668" cy="1709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571625"/>
            <a:ext cx="103060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Cart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266699"/>
            <a:ext cx="8680325" cy="1893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2" y="1930400"/>
            <a:ext cx="10380958" cy="31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Search and Enroll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90512"/>
            <a:ext cx="8444199" cy="1639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3" y="1697281"/>
            <a:ext cx="5477281" cy="5328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271" y="3885467"/>
            <a:ext cx="82200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Classes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0"/>
            <a:ext cx="8248442" cy="1550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930399"/>
            <a:ext cx="10601325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84" y="4451106"/>
            <a:ext cx="105441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 classes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95274"/>
            <a:ext cx="8646343" cy="163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782" y="1930399"/>
            <a:ext cx="5776220" cy="50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course catalog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379411"/>
            <a:ext cx="8449081" cy="166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507" y="1598368"/>
            <a:ext cx="6404307" cy="537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1"/>
            <a:ext cx="8596668" cy="1781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9" y="2620108"/>
            <a:ext cx="1205443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5" y="87347"/>
            <a:ext cx="8481450" cy="6001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502" y="87347"/>
            <a:ext cx="3105150" cy="2019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630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1"/>
            <a:ext cx="7362202" cy="1781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930400"/>
            <a:ext cx="9375407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81" y="1517515"/>
            <a:ext cx="10482769" cy="4111152"/>
          </a:xfrm>
          <a:solidFill>
            <a:srgbClr val="EBEAE1"/>
          </a:solidFill>
        </p:spPr>
        <p:txBody>
          <a:bodyPr>
            <a:normAutofit fontScale="90000"/>
          </a:bodyPr>
          <a:lstStyle/>
          <a:p>
            <a:pPr marL="339725"/>
            <a:r>
              <a:rPr lang="en-US" sz="9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What to Expect </a:t>
            </a:r>
            <a:br>
              <a:rPr lang="en-US" sz="9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6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 ctcLink</a:t>
            </a:r>
            <a:br>
              <a:rPr lang="en-US" sz="6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6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Student Focus</a:t>
            </a:r>
            <a:br>
              <a:rPr lang="en-US" sz="6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6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~ </a:t>
            </a: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Susan Maxwell</a:t>
            </a:r>
            <a:endParaRPr lang="en-US" sz="4400" cap="small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78" y="2770497"/>
            <a:ext cx="3229564" cy="40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Grades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1"/>
            <a:ext cx="7149451" cy="1781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160589"/>
            <a:ext cx="11441945" cy="33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Unofficial Transcript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1"/>
            <a:ext cx="8806936" cy="1781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2" y="1930400"/>
            <a:ext cx="11813196" cy="48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84" y="150972"/>
            <a:ext cx="8162021" cy="5717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506" y="150972"/>
            <a:ext cx="4600575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700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Progress 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574675"/>
            <a:ext cx="9037537" cy="158591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94442" y="1703388"/>
            <a:ext cx="6420428" cy="51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Progress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0"/>
            <a:ext cx="8530440" cy="1550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930399"/>
            <a:ext cx="11202690" cy="34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Advisor</a:t>
            </a:r>
          </a:p>
          <a:p>
            <a:r>
              <a:rPr lang="en-US" sz="2400" dirty="0" smtClean="0"/>
              <a:t>Contact Information</a:t>
            </a:r>
          </a:p>
          <a:p>
            <a:r>
              <a:rPr lang="en-US" sz="2400" dirty="0" smtClean="0"/>
              <a:t>Faculty Advisor</a:t>
            </a:r>
          </a:p>
          <a:p>
            <a:r>
              <a:rPr lang="en-US" sz="2400" dirty="0" smtClean="0"/>
              <a:t>Program “Advisor”</a:t>
            </a:r>
          </a:p>
          <a:p>
            <a:pPr lvl="1"/>
            <a:r>
              <a:rPr lang="en-US" sz="2400" dirty="0" smtClean="0"/>
              <a:t>WES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1"/>
            <a:ext cx="5864143" cy="1714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350" y="2160589"/>
            <a:ext cx="7780404" cy="24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41" y="78711"/>
            <a:ext cx="5765190" cy="5962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711" y="156901"/>
            <a:ext cx="2845828" cy="2195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940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Balance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1"/>
            <a:ext cx="8905890" cy="1781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930399"/>
            <a:ext cx="10576820" cy="46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payment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79411"/>
            <a:ext cx="7382854" cy="1781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160589"/>
            <a:ext cx="10681916" cy="44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280987"/>
            <a:ext cx="8596669" cy="1714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2" y="1771650"/>
            <a:ext cx="3752850" cy="508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277" y="1771650"/>
            <a:ext cx="6567674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10 – 28 – 2019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74 days to GoLive</a:t>
            </a:r>
            <a:endParaRPr 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8" y="485554"/>
            <a:ext cx="7301552" cy="12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855" y="191231"/>
            <a:ext cx="2885499" cy="23813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914401" y="1002323"/>
            <a:ext cx="7262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Dual Processing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2019-20 aid year will continue in FAM with student data pulled from PeopleSoft and pushed into SMS.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2020-21 aid year will switch to PeopleSoft.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7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Scores</a:t>
            </a:r>
          </a:p>
          <a:p>
            <a:r>
              <a:rPr lang="en-US" dirty="0" smtClean="0"/>
              <a:t>Transfer Credits – courses and tests</a:t>
            </a:r>
          </a:p>
          <a:p>
            <a:r>
              <a:rPr lang="en-US" dirty="0" smtClean="0"/>
              <a:t>Milestones</a:t>
            </a:r>
          </a:p>
          <a:p>
            <a:r>
              <a:rPr lang="en-US" dirty="0" smtClean="0"/>
              <a:t>Student Groups</a:t>
            </a:r>
          </a:p>
          <a:p>
            <a:r>
              <a:rPr lang="en-US" dirty="0" smtClean="0"/>
              <a:t>Service Indicators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9" y="1270000"/>
            <a:ext cx="7100651" cy="4714833"/>
          </a:xfrm>
        </p:spPr>
      </p:pic>
    </p:spTree>
    <p:extLst>
      <p:ext uri="{BB962C8B-B14F-4D97-AF65-F5344CB8AC3E}">
        <p14:creationId xmlns:p14="http://schemas.microsoft.com/office/powerpoint/2010/main" val="3216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have access to PeopleSoft?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054003"/>
              </p:ext>
            </p:extLst>
          </p:nvPr>
        </p:nvGraphicFramePr>
        <p:xfrm>
          <a:off x="677860" y="1542194"/>
          <a:ext cx="11031920" cy="531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384">
                  <a:extLst>
                    <a:ext uri="{9D8B030D-6E8A-4147-A177-3AD203B41FA5}">
                      <a16:colId xmlns:a16="http://schemas.microsoft.com/office/drawing/2014/main" val="2956009713"/>
                    </a:ext>
                  </a:extLst>
                </a:gridCol>
                <a:gridCol w="2506622">
                  <a:extLst>
                    <a:ext uri="{9D8B030D-6E8A-4147-A177-3AD203B41FA5}">
                      <a16:colId xmlns:a16="http://schemas.microsoft.com/office/drawing/2014/main" val="737759499"/>
                    </a:ext>
                  </a:extLst>
                </a:gridCol>
                <a:gridCol w="2374710">
                  <a:extLst>
                    <a:ext uri="{9D8B030D-6E8A-4147-A177-3AD203B41FA5}">
                      <a16:colId xmlns:a16="http://schemas.microsoft.com/office/drawing/2014/main" val="3929157548"/>
                    </a:ext>
                  </a:extLst>
                </a:gridCol>
                <a:gridCol w="1737820">
                  <a:extLst>
                    <a:ext uri="{9D8B030D-6E8A-4147-A177-3AD203B41FA5}">
                      <a16:colId xmlns:a16="http://schemas.microsoft.com/office/drawing/2014/main" val="3355619808"/>
                    </a:ext>
                  </a:extLst>
                </a:gridCol>
                <a:gridCol w="2206384">
                  <a:extLst>
                    <a:ext uri="{9D8B030D-6E8A-4147-A177-3AD203B41FA5}">
                      <a16:colId xmlns:a16="http://schemas.microsoft.com/office/drawing/2014/main" val="713257704"/>
                    </a:ext>
                  </a:extLst>
                </a:gridCol>
              </a:tblGrid>
              <a:tr h="9730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Sunday</a:t>
                      </a:r>
                    </a:p>
                    <a:p>
                      <a:r>
                        <a:rPr lang="en-US" sz="2800" dirty="0" smtClean="0"/>
                        <a:t>10/27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Monday</a:t>
                      </a:r>
                    </a:p>
                    <a:p>
                      <a:r>
                        <a:rPr lang="en-US" sz="2800" dirty="0" smtClean="0"/>
                        <a:t>10/28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Tuesday</a:t>
                      </a:r>
                    </a:p>
                    <a:p>
                      <a:r>
                        <a:rPr lang="en-US" sz="2800" dirty="0" smtClean="0"/>
                        <a:t>10/29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Wednesday</a:t>
                      </a:r>
                    </a:p>
                    <a:p>
                      <a:r>
                        <a:rPr lang="en-US" sz="2000" dirty="0" smtClean="0"/>
                        <a:t>10/31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Thursday</a:t>
                      </a:r>
                    </a:p>
                    <a:p>
                      <a:r>
                        <a:rPr lang="en-US" sz="2800" dirty="0" smtClean="0"/>
                        <a:t>10/31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40110"/>
                  </a:ext>
                </a:extLst>
              </a:tr>
              <a:tr h="10428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Legacy Super Users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 Legacy</a:t>
                      </a:r>
                      <a:r>
                        <a:rPr lang="en-US" sz="2800" baseline="0" dirty="0" smtClean="0"/>
                        <a:t> Users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00481"/>
                  </a:ext>
                </a:extLst>
              </a:tr>
              <a:tr h="10428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Supervisors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Faculty Advisors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ECD Students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047357"/>
                  </a:ext>
                </a:extLst>
              </a:tr>
              <a:tr h="12141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 Service Center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Administrative Support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Faculty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4139"/>
                  </a:ext>
                </a:extLst>
              </a:tr>
              <a:tr h="10428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Tech Hub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Club</a:t>
                      </a:r>
                      <a:r>
                        <a:rPr lang="en-US" sz="2800" baseline="0" dirty="0" smtClean="0"/>
                        <a:t> Advisors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6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9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I know 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144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Instructor led classes, by SBCTC staff via </a:t>
            </a:r>
            <a:r>
              <a:rPr lang="en-US" sz="2800" dirty="0" smtClean="0"/>
              <a:t>webex</a:t>
            </a:r>
            <a:endParaRPr lang="en-US" sz="2800" dirty="0" smtClean="0"/>
          </a:p>
          <a:p>
            <a:r>
              <a:rPr lang="en-US" sz="2800" dirty="0" smtClean="0"/>
              <a:t>Self-paced course in Canvas</a:t>
            </a:r>
          </a:p>
          <a:p>
            <a:r>
              <a:rPr lang="en-US" sz="2800" dirty="0" smtClean="0"/>
              <a:t>ctcLink Reference Center – Quick Reference Guides (QRG)</a:t>
            </a:r>
          </a:p>
          <a:p>
            <a:r>
              <a:rPr lang="en-US" sz="2800" dirty="0" smtClean="0"/>
              <a:t>Videos</a:t>
            </a:r>
          </a:p>
          <a:p>
            <a:r>
              <a:rPr lang="en-US" sz="2800" dirty="0" smtClean="0"/>
              <a:t>Open Labs</a:t>
            </a:r>
          </a:p>
          <a:p>
            <a:r>
              <a:rPr lang="en-US" sz="2800" dirty="0" smtClean="0"/>
              <a:t>Clark led classes</a:t>
            </a:r>
          </a:p>
          <a:p>
            <a:r>
              <a:rPr lang="en-US" sz="2800" dirty="0" smtClean="0"/>
              <a:t>Ask a SME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students know 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144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Email</a:t>
            </a:r>
          </a:p>
          <a:p>
            <a:r>
              <a:rPr lang="en-US" sz="2800" dirty="0" smtClean="0"/>
              <a:t>Videos on website</a:t>
            </a:r>
          </a:p>
          <a:p>
            <a:r>
              <a:rPr lang="en-US" sz="2800" dirty="0" smtClean="0"/>
              <a:t>MyClark ctcLink Quick Reference Guides</a:t>
            </a:r>
          </a:p>
          <a:p>
            <a:r>
              <a:rPr lang="en-US" sz="2800" dirty="0" smtClean="0"/>
              <a:t>Open Labs</a:t>
            </a:r>
          </a:p>
          <a:p>
            <a:r>
              <a:rPr lang="en-US" sz="2800" dirty="0" smtClean="0"/>
              <a:t>Tech Hub available in Gaiser</a:t>
            </a:r>
          </a:p>
          <a:p>
            <a:r>
              <a:rPr lang="en-US" sz="2800" dirty="0" smtClean="0"/>
              <a:t>MyClark Triage Center</a:t>
            </a:r>
          </a:p>
          <a:p>
            <a:r>
              <a:rPr lang="en-US" sz="2800" dirty="0" smtClean="0"/>
              <a:t>College 101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076" y="1507827"/>
            <a:ext cx="3170363" cy="3170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34642"/>
          <a:stretch/>
        </p:blipFill>
        <p:spPr>
          <a:xfrm>
            <a:off x="7018512" y="3645440"/>
            <a:ext cx="4579128" cy="3089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12" y="766785"/>
            <a:ext cx="3974776" cy="2702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4960" r="54184" b="47555"/>
          <a:stretch/>
        </p:blipFill>
        <p:spPr>
          <a:xfrm>
            <a:off x="7926211" y="3118348"/>
            <a:ext cx="1538288" cy="2666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02" y="1422105"/>
            <a:ext cx="3855720" cy="3392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hlinkClick r:id="rId7"/>
              </a:rPr>
              <a:t>ctcLink – Live</a:t>
            </a:r>
            <a:endParaRPr lang="en-US" b="1" dirty="0" smtClean="0"/>
          </a:p>
          <a:p>
            <a:r>
              <a:rPr lang="en-US" dirty="0" smtClean="0"/>
              <a:t>First time logging in and activating your ctcLink Account</a:t>
            </a:r>
          </a:p>
          <a:p>
            <a:pPr lvl="1"/>
            <a:r>
              <a:rPr lang="en-US" sz="1800" dirty="0" smtClean="0"/>
              <a:t>Click on </a:t>
            </a:r>
            <a:r>
              <a:rPr lang="en-US" sz="1800" b="1" dirty="0" smtClean="0"/>
              <a:t>First Time User</a:t>
            </a:r>
          </a:p>
          <a:p>
            <a:pPr lvl="1"/>
            <a:r>
              <a:rPr lang="en-US" sz="1800" b="1" dirty="0" smtClean="0"/>
              <a:t>Enter Required information</a:t>
            </a:r>
          </a:p>
          <a:p>
            <a:pPr lvl="1"/>
            <a:r>
              <a:rPr lang="en-US" sz="1800" b="1" dirty="0" smtClean="0"/>
              <a:t>Change ctcLink ID to SID (old)</a:t>
            </a:r>
          </a:p>
          <a:p>
            <a:pPr lvl="1"/>
            <a:r>
              <a:rPr lang="en-US" sz="1800" b="1" dirty="0" smtClean="0"/>
              <a:t>Answer Security Questions</a:t>
            </a:r>
            <a:endParaRPr lang="en-US" sz="1800" b="1" dirty="0"/>
          </a:p>
          <a:p>
            <a:pPr lvl="1"/>
            <a:r>
              <a:rPr lang="en-US" sz="1800" b="1" dirty="0" smtClean="0"/>
              <a:t>Write down your ctcLink ID</a:t>
            </a:r>
            <a:endParaRPr lang="en-US" sz="1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8633" y="468284"/>
            <a:ext cx="6567054" cy="901730"/>
          </a:xfrm>
        </p:spPr>
        <p:txBody>
          <a:bodyPr>
            <a:noAutofit/>
          </a:bodyPr>
          <a:lstStyle/>
          <a:p>
            <a:pPr lvl="1" algn="ctr"/>
            <a:r>
              <a:rPr lang="en-US" sz="2800" b="1" dirty="0" smtClean="0"/>
              <a:t>Logging Into </a:t>
            </a:r>
            <a:r>
              <a:rPr lang="en-US" sz="2800" b="1" dirty="0" smtClean="0">
                <a:hlinkClick r:id="rId8"/>
              </a:rPr>
              <a:t>ctcLink</a:t>
            </a:r>
            <a:r>
              <a:rPr lang="en-US" sz="2800" dirty="0" smtClean="0">
                <a:hlinkClick r:id="rId8"/>
              </a:rPr>
              <a:t/>
            </a:r>
            <a:br>
              <a:rPr lang="en-US" sz="2800" dirty="0" smtClean="0">
                <a:hlinkClick r:id="rId8"/>
              </a:rPr>
            </a:br>
            <a:r>
              <a:rPr lang="en-US" sz="2800" dirty="0" smtClean="0"/>
              <a:t> – for the first time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7087" y="4046921"/>
            <a:ext cx="884613" cy="15480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1052"/>
            <a:ext cx="6993306" cy="1796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096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44" y="226476"/>
            <a:ext cx="11690639" cy="50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ClarkPPT.potx" id="{09259E7B-6224-43AE-8A06-2A911ECCC7E8}" vid="{8F86E627-7CE7-4F58-A930-F8DAB9D245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myClarkPPT</Template>
  <TotalTime>1060</TotalTime>
  <Words>1068</Words>
  <Application>Microsoft Office PowerPoint</Application>
  <PresentationFormat>Widescreen</PresentationFormat>
  <Paragraphs>190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Bookman Old Style</vt:lpstr>
      <vt:lpstr>Calibri</vt:lpstr>
      <vt:lpstr>Trebuchet MS</vt:lpstr>
      <vt:lpstr>Wingdings 3</vt:lpstr>
      <vt:lpstr>Facet</vt:lpstr>
      <vt:lpstr>PowerPoint Presentation</vt:lpstr>
      <vt:lpstr>Conference Theme Guided Pathways: Lea(r)ning into future trends </vt:lpstr>
      <vt:lpstr>What to Expect  in ctcLink Student Focus ~ Susan Maxwell</vt:lpstr>
      <vt:lpstr>PowerPoint Presentation</vt:lpstr>
      <vt:lpstr>When do we have access to PeopleSoft?</vt:lpstr>
      <vt:lpstr>How will I know what to do?</vt:lpstr>
      <vt:lpstr>How will students know what to do?</vt:lpstr>
      <vt:lpstr>Logging Into ctcLink  – for the first time</vt:lpstr>
      <vt:lpstr>PowerPoint Presentation</vt:lpstr>
      <vt:lpstr>Classic View of Student Center</vt:lpstr>
      <vt:lpstr>Things to know</vt:lpstr>
      <vt:lpstr>PowerPoint Presentation</vt:lpstr>
      <vt:lpstr>Personal details</vt:lpstr>
      <vt:lpstr>Contact Details</vt:lpstr>
      <vt:lpstr>Addresses</vt:lpstr>
      <vt:lpstr>Emergency Contacts</vt:lpstr>
      <vt:lpstr>Ethnicity</vt:lpstr>
      <vt:lpstr>Privacy Restrictions</vt:lpstr>
      <vt:lpstr>PowerPoint Presentation</vt:lpstr>
      <vt:lpstr>PowerPoint Presentation</vt:lpstr>
      <vt:lpstr>View my classes</vt:lpstr>
      <vt:lpstr>Shopping Cart</vt:lpstr>
      <vt:lpstr>Class Search and Enroll</vt:lpstr>
      <vt:lpstr>Drop Classes</vt:lpstr>
      <vt:lpstr>Swap classes</vt:lpstr>
      <vt:lpstr>Browse course catalog</vt:lpstr>
      <vt:lpstr>Planner</vt:lpstr>
      <vt:lpstr>PowerPoint Presentation</vt:lpstr>
      <vt:lpstr>Course History</vt:lpstr>
      <vt:lpstr>View Grades</vt:lpstr>
      <vt:lpstr>View Unofficial Transcript</vt:lpstr>
      <vt:lpstr>PowerPoint Presentation</vt:lpstr>
      <vt:lpstr>Academic Progress Summary</vt:lpstr>
      <vt:lpstr>Academic Progress</vt:lpstr>
      <vt:lpstr>Advisors</vt:lpstr>
      <vt:lpstr>PowerPoint Presentation</vt:lpstr>
      <vt:lpstr>Account Balance</vt:lpstr>
      <vt:lpstr>Make a payment</vt:lpstr>
      <vt:lpstr>Account Services</vt:lpstr>
      <vt:lpstr>PowerPoint Presentation</vt:lpstr>
      <vt:lpstr>Student Records</vt:lpstr>
      <vt:lpstr>Questions?</vt:lpstr>
    </vt:vector>
  </TitlesOfParts>
  <Company>Clark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Maxwell, Susan</dc:creator>
  <cp:lastModifiedBy>Maxwell, Susan</cp:lastModifiedBy>
  <cp:revision>123</cp:revision>
  <cp:lastPrinted>2015-10-15T00:23:34Z</cp:lastPrinted>
  <dcterms:created xsi:type="dcterms:W3CDTF">2015-09-15T18:58:43Z</dcterms:created>
  <dcterms:modified xsi:type="dcterms:W3CDTF">2019-08-10T17:56:51Z</dcterms:modified>
</cp:coreProperties>
</file>